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415" r:id="rId4"/>
    <p:sldId id="416" r:id="rId5"/>
    <p:sldId id="417" r:id="rId6"/>
    <p:sldId id="418" r:id="rId7"/>
    <p:sldId id="419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i7AOUiGfioVPTFrFzTi+gJGDXQ/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甲鱼 老" initials="甲老" lastIdx="2" clrIdx="0">
    <p:extLst>
      <p:ext uri="{19B8F6BF-5375-455C-9EA6-DF929625EA0E}">
        <p15:presenceInfo xmlns:p15="http://schemas.microsoft.com/office/powerpoint/2012/main" userId="8e706fe32cce493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4F9DF2-0438-42AD-B170-30067649D97E}">
  <a:tblStyle styleId="{AB4F9DF2-0438-42AD-B170-30067649D97E}" styleName="Table_0">
    <a:wholeTbl>
      <a:tcTxStyle b="off" i="off">
        <a:font>
          <a:latin typeface="Consolas"/>
          <a:ea typeface="Consolas"/>
          <a:cs typeface="Consola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85979" autoAdjust="0"/>
  </p:normalViewPr>
  <p:slideViewPr>
    <p:cSldViewPr snapToGrid="0">
      <p:cViewPr>
        <p:scale>
          <a:sx n="100" d="100"/>
          <a:sy n="100" d="100"/>
        </p:scale>
        <p:origin x="1044" y="90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36" Type="http://schemas.openxmlformats.org/officeDocument/2006/relationships/tableStyles" Target="tableStyles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00619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8038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5721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1883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4354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nsola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nsolas"/>
              <a:buNone/>
              <a:defRPr sz="4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index.carepulse.cn/home/index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1574963" y="3105834"/>
            <a:ext cx="90420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Presentation</a:t>
            </a:r>
            <a:endParaRPr dirty="0"/>
          </a:p>
        </p:txBody>
      </p:sp>
      <p:sp>
        <p:nvSpPr>
          <p:cNvPr id="90" name="Google Shape;90;p1"/>
          <p:cNvSpPr txBox="1"/>
          <p:nvPr/>
        </p:nvSpPr>
        <p:spPr>
          <a:xfrm>
            <a:off x="5044440" y="5292959"/>
            <a:ext cx="210312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Jiayu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Chen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2024.04.08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/>
        </p:nvSpPr>
        <p:spPr>
          <a:xfrm>
            <a:off x="1574962" y="523476"/>
            <a:ext cx="904207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Work Description</a:t>
            </a:r>
            <a:endParaRPr dirty="0"/>
          </a:p>
        </p:txBody>
      </p:sp>
      <p:sp>
        <p:nvSpPr>
          <p:cNvPr id="97" name="Google Shape;97;p2"/>
          <p:cNvSpPr txBox="1"/>
          <p:nvPr/>
        </p:nvSpPr>
        <p:spPr>
          <a:xfrm>
            <a:off x="3653297" y="2220297"/>
            <a:ext cx="4885405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Part_1: </a:t>
            </a:r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sz="18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Part_2: </a:t>
            </a:r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Paper Writing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Part_3: Arrhythmia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5891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eartbeat Simulator</a:t>
            </a:r>
            <a:endParaRPr lang="zh-CN" altLang="en-US" sz="1800" dirty="0"/>
          </a:p>
        </p:txBody>
      </p:sp>
      <p:pic>
        <p:nvPicPr>
          <p:cNvPr id="4" name="ECG_Simulator">
            <a:hlinkClick r:id="" action="ppaction://media"/>
            <a:extLst>
              <a:ext uri="{FF2B5EF4-FFF2-40B4-BE49-F238E27FC236}">
                <a16:creationId xmlns:a16="http://schemas.microsoft.com/office/drawing/2014/main" id="{866CFBC4-FB68-94AA-FAB2-E12CE05496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1138" y="515753"/>
            <a:ext cx="3429000" cy="6096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A5A3B56-1632-9D75-7950-EA33887C76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4719" y="515753"/>
            <a:ext cx="8284611" cy="115183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C60E479-DC43-C7E0-480B-383B83170B99}"/>
              </a:ext>
            </a:extLst>
          </p:cNvPr>
          <p:cNvSpPr txBox="1"/>
          <p:nvPr/>
        </p:nvSpPr>
        <p:spPr>
          <a:xfrm>
            <a:off x="3975234" y="1848051"/>
            <a:ext cx="719007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将正值的 </a:t>
            </a:r>
            <a:r>
              <a:rPr lang="en-US" altLang="zh-CN" dirty="0"/>
              <a:t>Amplitude </a:t>
            </a:r>
            <a:r>
              <a:rPr lang="zh-CN" altLang="en-US" dirty="0"/>
              <a:t>映射到 </a:t>
            </a:r>
            <a:r>
              <a:rPr lang="en-US" altLang="zh-CN" dirty="0"/>
              <a:t>0-100%</a:t>
            </a:r>
            <a:r>
              <a:rPr lang="zh-CN" altLang="en-US" dirty="0"/>
              <a:t>。按照对应的强度驱动马达</a:t>
            </a:r>
            <a:r>
              <a:rPr lang="en-US" altLang="zh-CN" dirty="0"/>
              <a:t>/</a:t>
            </a:r>
            <a:r>
              <a:rPr lang="zh-CN" altLang="en-US" dirty="0"/>
              <a:t>红色灯光，</a:t>
            </a:r>
            <a:endParaRPr lang="en-US" altLang="zh-CN" dirty="0"/>
          </a:p>
          <a:p>
            <a:r>
              <a:rPr lang="en-US" altLang="zh-CN" dirty="0"/>
              <a:t>Amplitude</a:t>
            </a:r>
            <a:r>
              <a:rPr lang="zh-CN" altLang="en-US" dirty="0"/>
              <a:t>为负值的时候停止了震动，闪蓝光。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直接控制电压，没用到</a:t>
            </a:r>
            <a:r>
              <a:rPr lang="en-US" altLang="zh-CN" dirty="0"/>
              <a:t>DAC Board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在我的理解里</a:t>
            </a:r>
            <a:endParaRPr lang="en-US" altLang="zh-CN" dirty="0"/>
          </a:p>
          <a:p>
            <a:r>
              <a:rPr lang="zh-CN" altLang="en-US" dirty="0"/>
              <a:t>实际上我们希望用</a:t>
            </a:r>
            <a:r>
              <a:rPr lang="en-US" altLang="zh-CN" dirty="0" err="1"/>
              <a:t>BedDot</a:t>
            </a:r>
            <a:r>
              <a:rPr lang="zh-CN" altLang="en-US" dirty="0"/>
              <a:t>接收到类似于</a:t>
            </a:r>
            <a:r>
              <a:rPr lang="en-US" altLang="zh-CN" dirty="0"/>
              <a:t>BSG</a:t>
            </a:r>
            <a:r>
              <a:rPr lang="zh-CN" altLang="en-US" dirty="0"/>
              <a:t>的模拟信号</a:t>
            </a:r>
            <a:endParaRPr lang="en-US" altLang="zh-CN" dirty="0"/>
          </a:p>
          <a:p>
            <a:r>
              <a:rPr lang="zh-CN" altLang="en-US" dirty="0"/>
              <a:t>马达具体是如何震动的，是不是需要一点一点的</a:t>
            </a:r>
            <a:r>
              <a:rPr lang="en-US" altLang="zh-CN" dirty="0"/>
              <a:t>try</a:t>
            </a:r>
            <a:r>
              <a:rPr lang="zh-CN" altLang="en-US" dirty="0"/>
              <a:t>。然后不停的改变马达震动的模式，直到接受到的模拟信号是符合预期的。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接收到</a:t>
            </a:r>
            <a:r>
              <a:rPr lang="en-US" altLang="zh-CN" dirty="0"/>
              <a:t>BSG</a:t>
            </a:r>
            <a:r>
              <a:rPr lang="zh-CN" altLang="en-US" dirty="0"/>
              <a:t>信号的 电机的震动模式 是逐渐</a:t>
            </a:r>
            <a:r>
              <a:rPr lang="en-US" altLang="zh-CN" dirty="0"/>
              <a:t>try</a:t>
            </a:r>
            <a:r>
              <a:rPr lang="zh-CN" altLang="en-US" dirty="0"/>
              <a:t>出来的。还是有办法通过已有的</a:t>
            </a:r>
            <a:r>
              <a:rPr lang="en-US" altLang="zh-CN" dirty="0"/>
              <a:t>BSG</a:t>
            </a:r>
            <a:r>
              <a:rPr lang="zh-CN" altLang="en-US" dirty="0"/>
              <a:t>信号直接转换或者反推出来？</a:t>
            </a:r>
          </a:p>
        </p:txBody>
      </p:sp>
    </p:spTree>
    <p:extLst>
      <p:ext uri="{BB962C8B-B14F-4D97-AF65-F5344CB8AC3E}">
        <p14:creationId xmlns:p14="http://schemas.microsoft.com/office/powerpoint/2010/main" val="123108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1568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/>
              <a:t>Paper Writing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2F71A-4A8A-862B-3D88-3001F0B00261}"/>
              </a:ext>
            </a:extLst>
          </p:cNvPr>
          <p:cNvSpPr txBox="1"/>
          <p:nvPr/>
        </p:nvSpPr>
        <p:spPr>
          <a:xfrm>
            <a:off x="452387" y="943276"/>
            <a:ext cx="1072254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Preprocessing</a:t>
            </a:r>
          </a:p>
          <a:p>
            <a:endParaRPr lang="en-US" altLang="zh-CN" dirty="0"/>
          </a:p>
          <a:p>
            <a:r>
              <a:rPr lang="zh-CN" altLang="en-US" dirty="0"/>
              <a:t>谢老师说，他审稿的话，一定会提出疑问，如何对设备的噪声信号进行过滤。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这个东西呢，要不要写，要写的话大概话多少篇幅去写。以及如果直接照搬</a:t>
            </a:r>
            <a:r>
              <a:rPr lang="en-US" altLang="zh-CN" dirty="0"/>
              <a:t>IoT2023</a:t>
            </a:r>
            <a:r>
              <a:rPr lang="zh-CN" altLang="en-US" dirty="0"/>
              <a:t>中的方法会不会有问题。</a:t>
            </a:r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5AB6E0-194C-3BB2-5F2F-FFDBBD82C03E}"/>
              </a:ext>
            </a:extLst>
          </p:cNvPr>
          <p:cNvSpPr txBox="1"/>
          <p:nvPr/>
        </p:nvSpPr>
        <p:spPr>
          <a:xfrm>
            <a:off x="452386" y="2491339"/>
            <a:ext cx="107225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Comparison Experiment</a:t>
            </a:r>
          </a:p>
          <a:p>
            <a:r>
              <a:rPr lang="en-US" altLang="zh-CN" dirty="0"/>
              <a:t>Prof Xie</a:t>
            </a:r>
            <a:r>
              <a:rPr lang="zh-CN" altLang="en-US" dirty="0"/>
              <a:t>认为下面这个实验非常重要。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77B9ED1-43D3-65A2-EA7F-50A5B436E7C3}"/>
              </a:ext>
            </a:extLst>
          </p:cNvPr>
          <p:cNvSpPr/>
          <p:nvPr/>
        </p:nvSpPr>
        <p:spPr>
          <a:xfrm>
            <a:off x="546332" y="3815614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0127DA0-64DD-5147-4663-389E5FD2B6B4}"/>
              </a:ext>
            </a:extLst>
          </p:cNvPr>
          <p:cNvSpPr/>
          <p:nvPr/>
        </p:nvSpPr>
        <p:spPr>
          <a:xfrm>
            <a:off x="979470" y="3902423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0163C84-5CA5-9223-1F55-8A83FAF993B0}"/>
              </a:ext>
            </a:extLst>
          </p:cNvPr>
          <p:cNvSpPr/>
          <p:nvPr/>
        </p:nvSpPr>
        <p:spPr>
          <a:xfrm>
            <a:off x="873592" y="4205438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C13527B-84DA-3DEE-D383-D132EAE5D61B}"/>
              </a:ext>
            </a:extLst>
          </p:cNvPr>
          <p:cNvSpPr/>
          <p:nvPr/>
        </p:nvSpPr>
        <p:spPr>
          <a:xfrm>
            <a:off x="1335605" y="4397943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962DFFF-5BCD-D46B-4E5E-923F8C27B52C}"/>
              </a:ext>
            </a:extLst>
          </p:cNvPr>
          <p:cNvSpPr/>
          <p:nvPr/>
        </p:nvSpPr>
        <p:spPr>
          <a:xfrm>
            <a:off x="729213" y="4397943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04658EE-AC01-3A56-C4EB-CFF410F2B31A}"/>
              </a:ext>
            </a:extLst>
          </p:cNvPr>
          <p:cNvSpPr/>
          <p:nvPr/>
        </p:nvSpPr>
        <p:spPr>
          <a:xfrm>
            <a:off x="907280" y="5332909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5DEAD99-832F-47AA-DEB1-E113ABA19874}"/>
              </a:ext>
            </a:extLst>
          </p:cNvPr>
          <p:cNvSpPr/>
          <p:nvPr/>
        </p:nvSpPr>
        <p:spPr>
          <a:xfrm>
            <a:off x="1186413" y="5332909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D724EDE-7279-5FA3-A323-D75FC0C3C866}"/>
              </a:ext>
            </a:extLst>
          </p:cNvPr>
          <p:cNvSpPr/>
          <p:nvPr/>
        </p:nvSpPr>
        <p:spPr>
          <a:xfrm>
            <a:off x="3488405" y="3815614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8414FC6B-BACB-E76C-07F8-56CC39EDEDA7}"/>
              </a:ext>
            </a:extLst>
          </p:cNvPr>
          <p:cNvSpPr/>
          <p:nvPr/>
        </p:nvSpPr>
        <p:spPr>
          <a:xfrm>
            <a:off x="4284646" y="3902423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2BF58FA-D4CA-1982-DBF4-9CC5A8139195}"/>
              </a:ext>
            </a:extLst>
          </p:cNvPr>
          <p:cNvSpPr/>
          <p:nvPr/>
        </p:nvSpPr>
        <p:spPr>
          <a:xfrm>
            <a:off x="4178768" y="4205438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9D1A3B2-3CFF-6235-42A3-E532F21DB366}"/>
              </a:ext>
            </a:extLst>
          </p:cNvPr>
          <p:cNvSpPr/>
          <p:nvPr/>
        </p:nvSpPr>
        <p:spPr>
          <a:xfrm>
            <a:off x="4640781" y="4397943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9D93AD7-70BB-C7CA-47A0-BC21D1D382DD}"/>
              </a:ext>
            </a:extLst>
          </p:cNvPr>
          <p:cNvSpPr/>
          <p:nvPr/>
        </p:nvSpPr>
        <p:spPr>
          <a:xfrm>
            <a:off x="4034389" y="4397943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AEDA516-AD6E-EECD-E792-756B731DB552}"/>
              </a:ext>
            </a:extLst>
          </p:cNvPr>
          <p:cNvSpPr/>
          <p:nvPr/>
        </p:nvSpPr>
        <p:spPr>
          <a:xfrm>
            <a:off x="4212456" y="5332909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5AF9603-F0BC-64C0-7F26-FC3B2359A974}"/>
              </a:ext>
            </a:extLst>
          </p:cNvPr>
          <p:cNvSpPr/>
          <p:nvPr/>
        </p:nvSpPr>
        <p:spPr>
          <a:xfrm>
            <a:off x="4491589" y="5332909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4604DD3-D227-4599-1AA9-8B9F0761DE63}"/>
              </a:ext>
            </a:extLst>
          </p:cNvPr>
          <p:cNvSpPr/>
          <p:nvPr/>
        </p:nvSpPr>
        <p:spPr>
          <a:xfrm>
            <a:off x="6717380" y="3815614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478475FA-F290-13A0-D642-33DDAF12D87F}"/>
              </a:ext>
            </a:extLst>
          </p:cNvPr>
          <p:cNvSpPr/>
          <p:nvPr/>
        </p:nvSpPr>
        <p:spPr>
          <a:xfrm>
            <a:off x="8075596" y="3899653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E3D232B-6732-3554-9230-261225A9F30A}"/>
              </a:ext>
            </a:extLst>
          </p:cNvPr>
          <p:cNvSpPr/>
          <p:nvPr/>
        </p:nvSpPr>
        <p:spPr>
          <a:xfrm>
            <a:off x="7969718" y="4202668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0F51173-EEBD-62D9-D294-3542824B7F92}"/>
              </a:ext>
            </a:extLst>
          </p:cNvPr>
          <p:cNvSpPr/>
          <p:nvPr/>
        </p:nvSpPr>
        <p:spPr>
          <a:xfrm>
            <a:off x="8431731" y="4395173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66CE563-9B13-C266-868A-28757DBEA6FE}"/>
              </a:ext>
            </a:extLst>
          </p:cNvPr>
          <p:cNvSpPr/>
          <p:nvPr/>
        </p:nvSpPr>
        <p:spPr>
          <a:xfrm>
            <a:off x="7825339" y="4395173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08081E3-1FAC-A027-B294-1C91B72075B5}"/>
              </a:ext>
            </a:extLst>
          </p:cNvPr>
          <p:cNvSpPr/>
          <p:nvPr/>
        </p:nvSpPr>
        <p:spPr>
          <a:xfrm>
            <a:off x="8003406" y="5330139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9668515-8C67-DAB7-FCC0-284187FDF6BE}"/>
              </a:ext>
            </a:extLst>
          </p:cNvPr>
          <p:cNvSpPr/>
          <p:nvPr/>
        </p:nvSpPr>
        <p:spPr>
          <a:xfrm>
            <a:off x="8282539" y="5330139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AA92B77-892C-E7EC-298C-11A51E092645}"/>
              </a:ext>
            </a:extLst>
          </p:cNvPr>
          <p:cNvSpPr/>
          <p:nvPr/>
        </p:nvSpPr>
        <p:spPr>
          <a:xfrm>
            <a:off x="2552699" y="4242710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5566BE3-D832-313B-895B-271768D6CBF3}"/>
              </a:ext>
            </a:extLst>
          </p:cNvPr>
          <p:cNvSpPr/>
          <p:nvPr/>
        </p:nvSpPr>
        <p:spPr>
          <a:xfrm>
            <a:off x="5491514" y="4268464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25D4194-E37D-D51F-AA91-BECCF7A4B4D3}"/>
              </a:ext>
            </a:extLst>
          </p:cNvPr>
          <p:cNvSpPr/>
          <p:nvPr/>
        </p:nvSpPr>
        <p:spPr>
          <a:xfrm>
            <a:off x="8723747" y="4242710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B44483D-FCB7-4048-F5CB-A0245072CCA3}"/>
              </a:ext>
            </a:extLst>
          </p:cNvPr>
          <p:cNvSpPr/>
          <p:nvPr/>
        </p:nvSpPr>
        <p:spPr>
          <a:xfrm>
            <a:off x="9947508" y="3815614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535D4AD1-7FC5-7896-444D-6C979ACF394D}"/>
              </a:ext>
            </a:extLst>
          </p:cNvPr>
          <p:cNvSpPr/>
          <p:nvPr/>
        </p:nvSpPr>
        <p:spPr>
          <a:xfrm>
            <a:off x="11305724" y="3899653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C2F6C1AD-E14F-4A81-906B-1F3C57FAF076}"/>
              </a:ext>
            </a:extLst>
          </p:cNvPr>
          <p:cNvSpPr/>
          <p:nvPr/>
        </p:nvSpPr>
        <p:spPr>
          <a:xfrm>
            <a:off x="11199846" y="4202668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DAD9B42-ECA2-9991-9388-1272A0B4E6F4}"/>
              </a:ext>
            </a:extLst>
          </p:cNvPr>
          <p:cNvSpPr/>
          <p:nvPr/>
        </p:nvSpPr>
        <p:spPr>
          <a:xfrm>
            <a:off x="11661859" y="4395173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0C100BB-268B-8FA6-124E-D2F81A352CF7}"/>
              </a:ext>
            </a:extLst>
          </p:cNvPr>
          <p:cNvSpPr/>
          <p:nvPr/>
        </p:nvSpPr>
        <p:spPr>
          <a:xfrm>
            <a:off x="11055467" y="4395173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9C658BE-8638-C9CD-11FC-B881E83A4E6F}"/>
              </a:ext>
            </a:extLst>
          </p:cNvPr>
          <p:cNvSpPr/>
          <p:nvPr/>
        </p:nvSpPr>
        <p:spPr>
          <a:xfrm>
            <a:off x="11233534" y="5330139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C76FB28-C454-2BBE-B758-B498B8446675}"/>
              </a:ext>
            </a:extLst>
          </p:cNvPr>
          <p:cNvSpPr/>
          <p:nvPr/>
        </p:nvSpPr>
        <p:spPr>
          <a:xfrm>
            <a:off x="11512667" y="5330139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8D89DEF-B022-8E7F-A882-48040CB139D3}"/>
              </a:ext>
            </a:extLst>
          </p:cNvPr>
          <p:cNvSpPr/>
          <p:nvPr/>
        </p:nvSpPr>
        <p:spPr>
          <a:xfrm>
            <a:off x="10711413" y="5997665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186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1568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/>
              <a:t>Paper Writing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2F71A-4A8A-862B-3D88-3001F0B00261}"/>
              </a:ext>
            </a:extLst>
          </p:cNvPr>
          <p:cNvSpPr txBox="1"/>
          <p:nvPr/>
        </p:nvSpPr>
        <p:spPr>
          <a:xfrm>
            <a:off x="452387" y="943276"/>
            <a:ext cx="107225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合作者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谢老师会在整体上给个把握，但是细节还是要靠自己。因为他也没有时间去动手给改动语法表述什么的。</a:t>
            </a:r>
            <a:r>
              <a:rPr lang="en-US" altLang="zh-CN" dirty="0" err="1"/>
              <a:t>Yingjian</a:t>
            </a:r>
            <a:r>
              <a:rPr lang="zh-CN" altLang="en-US" dirty="0"/>
              <a:t>的话，也比较忙，也不会帮我动手改。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我和</a:t>
            </a:r>
            <a:r>
              <a:rPr lang="en-US" altLang="zh-CN" dirty="0"/>
              <a:t>Yida</a:t>
            </a:r>
            <a:r>
              <a:rPr lang="zh-CN" altLang="en-US" dirty="0"/>
              <a:t>商量了一下，就是他会帮我完成几个</a:t>
            </a:r>
            <a:r>
              <a:rPr lang="en-US" altLang="zh-CN" dirty="0"/>
              <a:t>Baseline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有一个同学，我希望能把他拉进来，让他帮我搞定模拟信号的收集工作，以及一起完成写作的细节改动。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42156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1568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/>
              <a:t>AFib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9500DE-C0DC-9626-58B5-76223E5C9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825" y="765273"/>
            <a:ext cx="9982942" cy="33781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0FBE22B-CC14-3327-B54F-1B4896D11077}"/>
              </a:ext>
            </a:extLst>
          </p:cNvPr>
          <p:cNvSpPr txBox="1"/>
          <p:nvPr/>
        </p:nvSpPr>
        <p:spPr>
          <a:xfrm>
            <a:off x="230979" y="5898445"/>
            <a:ext cx="115514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2023. </a:t>
            </a:r>
            <a:r>
              <a:rPr lang="en-US" altLang="zh-CN" dirty="0" err="1"/>
              <a:t>Carepulse</a:t>
            </a:r>
            <a:r>
              <a:rPr lang="en-US" altLang="zh-CN" dirty="0"/>
              <a:t> Patch. </a:t>
            </a:r>
            <a:r>
              <a:rPr lang="en-US" altLang="zh-CN" dirty="0">
                <a:hlinkClick r:id="rId4"/>
              </a:rPr>
              <a:t>https://index.carepulse.cn/home/index.html</a:t>
            </a:r>
            <a:r>
              <a:rPr lang="en-US" altLang="zh-CN" dirty="0"/>
              <a:t> . Accessed July 4, 2023.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732C7F-17FF-814B-0173-463E8F29B5CB}"/>
              </a:ext>
            </a:extLst>
          </p:cNvPr>
          <p:cNvSpPr txBox="1"/>
          <p:nvPr/>
        </p:nvSpPr>
        <p:spPr>
          <a:xfrm>
            <a:off x="230979" y="4984730"/>
            <a:ext cx="1155144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Langcheng</a:t>
            </a:r>
            <a:r>
              <a:rPr lang="en-US" altLang="zh-CN" dirty="0"/>
              <a:t> Zhao, Rui Lyu, Qi Lin, </a:t>
            </a:r>
            <a:r>
              <a:rPr lang="en-US" altLang="zh-CN" dirty="0" err="1"/>
              <a:t>Anfu</a:t>
            </a:r>
            <a:r>
              <a:rPr lang="en-US" altLang="zh-CN" dirty="0"/>
              <a:t> Zhou, </a:t>
            </a:r>
            <a:r>
              <a:rPr lang="en-US" altLang="zh-CN" dirty="0" err="1"/>
              <a:t>Huanhuan</a:t>
            </a:r>
            <a:r>
              <a:rPr lang="en-US" altLang="zh-CN" dirty="0"/>
              <a:t> Zhang, Huadong Ma, </a:t>
            </a:r>
            <a:r>
              <a:rPr lang="en-US" altLang="zh-CN" dirty="0" err="1"/>
              <a:t>Jingjia</a:t>
            </a:r>
            <a:r>
              <a:rPr lang="en-US" altLang="zh-CN" dirty="0"/>
              <a:t> Wang, </a:t>
            </a:r>
            <a:r>
              <a:rPr lang="en-US" altLang="zh-CN" dirty="0" err="1"/>
              <a:t>Chunli</a:t>
            </a:r>
            <a:r>
              <a:rPr lang="en-US" altLang="zh-CN" dirty="0"/>
              <a:t> Shao, and Yida Tang. 2024. </a:t>
            </a:r>
            <a:r>
              <a:rPr lang="en-US" altLang="zh-CN" dirty="0" err="1"/>
              <a:t>mmArrhythmia</a:t>
            </a:r>
            <a:r>
              <a:rPr lang="en-US" altLang="zh-CN" dirty="0"/>
              <a:t>: Contactless Arrhythmia Detection via </a:t>
            </a:r>
            <a:r>
              <a:rPr lang="en-US" altLang="zh-CN" dirty="0" err="1"/>
              <a:t>mmWave</a:t>
            </a:r>
            <a:r>
              <a:rPr lang="en-US" altLang="zh-CN" dirty="0"/>
              <a:t> Sensing. Proc. ACM Interact. Mob. Wearable Ubiquitous Technol. 8, 1, Article 30 (March 2024), 25 pages. https://doi.org/10.1145/3643549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3880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24A995B7-5D83-E438-61E3-9327C5075EE1}"/>
              </a:ext>
            </a:extLst>
          </p:cNvPr>
          <p:cNvSpPr/>
          <p:nvPr/>
        </p:nvSpPr>
        <p:spPr>
          <a:xfrm>
            <a:off x="334327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EF036350-8797-6789-BB06-70B3612A7819}"/>
              </a:ext>
            </a:extLst>
          </p:cNvPr>
          <p:cNvSpPr/>
          <p:nvPr/>
        </p:nvSpPr>
        <p:spPr>
          <a:xfrm>
            <a:off x="423862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9C589E65-7A32-5317-3E9E-967E8696FD75}"/>
              </a:ext>
            </a:extLst>
          </p:cNvPr>
          <p:cNvSpPr/>
          <p:nvPr/>
        </p:nvSpPr>
        <p:spPr>
          <a:xfrm>
            <a:off x="513397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A9BC37FE-3800-1253-A39E-E5637666DCC7}"/>
              </a:ext>
            </a:extLst>
          </p:cNvPr>
          <p:cNvSpPr/>
          <p:nvPr/>
        </p:nvSpPr>
        <p:spPr>
          <a:xfrm>
            <a:off x="602932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75B4B716-60E4-3FEF-0BCC-258DDA8F65ED}"/>
              </a:ext>
            </a:extLst>
          </p:cNvPr>
          <p:cNvSpPr/>
          <p:nvPr/>
        </p:nvSpPr>
        <p:spPr>
          <a:xfrm>
            <a:off x="692467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15F95130-91AE-98BB-BB67-2C14AFE7F785}"/>
              </a:ext>
            </a:extLst>
          </p:cNvPr>
          <p:cNvSpPr/>
          <p:nvPr/>
        </p:nvSpPr>
        <p:spPr>
          <a:xfrm>
            <a:off x="782002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AF38347-73BA-2EBC-7796-D0A443A54AF0}"/>
              </a:ext>
            </a:extLst>
          </p:cNvPr>
          <p:cNvCxnSpPr/>
          <p:nvPr/>
        </p:nvCxnSpPr>
        <p:spPr>
          <a:xfrm>
            <a:off x="4600575" y="295515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5BA8ABA-89A6-8478-3234-C33917203871}"/>
              </a:ext>
            </a:extLst>
          </p:cNvPr>
          <p:cNvCxnSpPr/>
          <p:nvPr/>
        </p:nvCxnSpPr>
        <p:spPr>
          <a:xfrm>
            <a:off x="3619500" y="297420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E43D26C-BC40-8796-22E8-35BE24F2E0CF}"/>
              </a:ext>
            </a:extLst>
          </p:cNvPr>
          <p:cNvCxnSpPr/>
          <p:nvPr/>
        </p:nvCxnSpPr>
        <p:spPr>
          <a:xfrm>
            <a:off x="5486400" y="295515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9FCC9EB-7CEC-7E75-C5CB-60361BA6D066}"/>
              </a:ext>
            </a:extLst>
          </p:cNvPr>
          <p:cNvCxnSpPr/>
          <p:nvPr/>
        </p:nvCxnSpPr>
        <p:spPr>
          <a:xfrm>
            <a:off x="6372225" y="295515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E2FF960-69C3-A8DD-1B2E-7DD3D547B12E}"/>
              </a:ext>
            </a:extLst>
          </p:cNvPr>
          <p:cNvCxnSpPr/>
          <p:nvPr/>
        </p:nvCxnSpPr>
        <p:spPr>
          <a:xfrm>
            <a:off x="7219950" y="2945626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0C5C121-0439-FFC5-0BCF-24172BA49017}"/>
              </a:ext>
            </a:extLst>
          </p:cNvPr>
          <p:cNvCxnSpPr/>
          <p:nvPr/>
        </p:nvCxnSpPr>
        <p:spPr>
          <a:xfrm>
            <a:off x="8162925" y="2926576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EAC02B8-3978-94F8-7BB5-81DD97FF9698}"/>
              </a:ext>
            </a:extLst>
          </p:cNvPr>
          <p:cNvCxnSpPr>
            <a:cxnSpLocks/>
          </p:cNvCxnSpPr>
          <p:nvPr/>
        </p:nvCxnSpPr>
        <p:spPr>
          <a:xfrm flipV="1">
            <a:off x="3248025" y="3612376"/>
            <a:ext cx="5467350" cy="2857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284BDA6D-6F6B-CB9D-195E-012FB3D70DEE}"/>
              </a:ext>
            </a:extLst>
          </p:cNvPr>
          <p:cNvSpPr txBox="1"/>
          <p:nvPr/>
        </p:nvSpPr>
        <p:spPr>
          <a:xfrm>
            <a:off x="5562600" y="4870086"/>
            <a:ext cx="466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IBI</a:t>
            </a:r>
            <a:endParaRPr lang="zh-CN" altLang="en-US" dirty="0"/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B8FFAEC3-0E39-260C-C318-F7C23D2A3FA3}"/>
              </a:ext>
            </a:extLst>
          </p:cNvPr>
          <p:cNvCxnSpPr>
            <a:cxnSpLocks/>
            <a:stCxn id="29" idx="3"/>
            <a:endCxn id="34" idx="1"/>
          </p:cNvCxnSpPr>
          <p:nvPr/>
        </p:nvCxnSpPr>
        <p:spPr>
          <a:xfrm flipV="1">
            <a:off x="6029325" y="5023972"/>
            <a:ext cx="1073944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22D103A8-17F3-EAF1-3E11-7D5B59A2C158}"/>
              </a:ext>
            </a:extLst>
          </p:cNvPr>
          <p:cNvSpPr txBox="1"/>
          <p:nvPr/>
        </p:nvSpPr>
        <p:spPr>
          <a:xfrm>
            <a:off x="7103269" y="4870086"/>
            <a:ext cx="1333500" cy="30777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Model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D58D7279-83B9-82AE-17BA-3A4BAD72DE03}"/>
              </a:ext>
            </a:extLst>
          </p:cNvPr>
          <p:cNvCxnSpPr>
            <a:cxnSpLocks/>
            <a:stCxn id="34" idx="3"/>
            <a:endCxn id="38" idx="1"/>
          </p:cNvCxnSpPr>
          <p:nvPr/>
        </p:nvCxnSpPr>
        <p:spPr>
          <a:xfrm flipV="1">
            <a:off x="8436769" y="5023969"/>
            <a:ext cx="840583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A8B65086-C6AC-D4CA-E7B2-4E12D24B52DD}"/>
              </a:ext>
            </a:extLst>
          </p:cNvPr>
          <p:cNvSpPr txBox="1"/>
          <p:nvPr/>
        </p:nvSpPr>
        <p:spPr>
          <a:xfrm>
            <a:off x="9277352" y="4870080"/>
            <a:ext cx="1447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Normal / AFib</a:t>
            </a:r>
            <a:endParaRPr lang="zh-CN" altLang="en-US" dirty="0"/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9B242C35-1FA6-5CD5-E922-31ADD7E6C917}"/>
              </a:ext>
            </a:extLst>
          </p:cNvPr>
          <p:cNvCxnSpPr>
            <a:cxnSpLocks/>
          </p:cNvCxnSpPr>
          <p:nvPr/>
        </p:nvCxnSpPr>
        <p:spPr>
          <a:xfrm>
            <a:off x="5853112" y="1764281"/>
            <a:ext cx="11907" cy="702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E7A3A0B2-6229-3256-ACF6-82A27A5D59F1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5795963" y="3849502"/>
            <a:ext cx="0" cy="10205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ADDC0B06-B700-E8C7-4EBC-750578DDB83E}"/>
              </a:ext>
            </a:extLst>
          </p:cNvPr>
          <p:cNvSpPr txBox="1"/>
          <p:nvPr/>
        </p:nvSpPr>
        <p:spPr>
          <a:xfrm>
            <a:off x="-1" y="0"/>
            <a:ext cx="1568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/>
              <a:t>AFib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B977E6E7-C6B3-A168-9F32-49F8ACBFD4D9}"/>
              </a:ext>
            </a:extLst>
          </p:cNvPr>
          <p:cNvSpPr txBox="1"/>
          <p:nvPr/>
        </p:nvSpPr>
        <p:spPr>
          <a:xfrm>
            <a:off x="784458" y="5838825"/>
            <a:ext cx="107979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Model</a:t>
            </a:r>
            <a:r>
              <a:rPr lang="zh-CN" altLang="en-US" dirty="0"/>
              <a:t>具体是可学习的，还是一个已有研究中总结出来的指标，需要根据我到时候看到的数据进行判断。</a:t>
            </a:r>
          </a:p>
        </p:txBody>
      </p:sp>
    </p:spTree>
    <p:extLst>
      <p:ext uri="{BB962C8B-B14F-4D97-AF65-F5344CB8AC3E}">
        <p14:creationId xmlns:p14="http://schemas.microsoft.com/office/powerpoint/2010/main" val="882559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4231</TotalTime>
  <Words>450</Words>
  <Application>Microsoft Office PowerPoint</Application>
  <PresentationFormat>宽屏</PresentationFormat>
  <Paragraphs>61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老 甲鱼</dc:creator>
  <cp:lastModifiedBy>甲鱼 老</cp:lastModifiedBy>
  <cp:revision>3621</cp:revision>
  <dcterms:created xsi:type="dcterms:W3CDTF">2023-07-30T03:21:28Z</dcterms:created>
  <dcterms:modified xsi:type="dcterms:W3CDTF">2024-04-08T12:12:44Z</dcterms:modified>
</cp:coreProperties>
</file>